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1" r:id="rId10"/>
    <p:sldId id="262" r:id="rId11"/>
    <p:sldId id="263" r:id="rId12"/>
  </p:sldIdLst>
  <p:sldSz cx="9144000" cy="5143500" type="screen16x9"/>
  <p:notesSz cx="6858000" cy="9144000"/>
  <p:embeddedFontLst>
    <p:embeddedFont>
      <p:font typeface="Lora" panose="020B0604020202020204" charset="0"/>
      <p:regular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Great Vibes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B9B52E-2573-445C-A0A8-8616CFC3A2D8}">
  <a:tblStyle styleId="{DCB9B52E-2573-445C-A0A8-8616CFC3A2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C12CA0-5664-41CB-8280-A82E64AE81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374" autoAdjust="0"/>
  </p:normalViewPr>
  <p:slideViewPr>
    <p:cSldViewPr snapToGrid="0">
      <p:cViewPr varScale="1">
        <p:scale>
          <a:sx n="97" d="100"/>
          <a:sy n="97" d="100"/>
        </p:scale>
        <p:origin x="6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8e34661fa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8e34661fa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d653c988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d653c988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d653c988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d653c988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8c60ed00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8c60ed00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8c60ed00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8c60ed00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00371" y="1724100"/>
            <a:ext cx="4228500" cy="12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00225" y="3009900"/>
            <a:ext cx="4228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2826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32"/>
          <p:cNvCxnSpPr/>
          <p:nvPr/>
        </p:nvCxnSpPr>
        <p:spPr>
          <a:xfrm>
            <a:off x="718650" y="1377400"/>
            <a:ext cx="0" cy="37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492475" y="2316138"/>
            <a:ext cx="2936400" cy="12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492475" y="1162213"/>
            <a:ext cx="293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492500" y="3478788"/>
            <a:ext cx="2936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4024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142450" y="1645225"/>
            <a:ext cx="3039000" cy="30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962554" y="1645225"/>
            <a:ext cx="3039000" cy="30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01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1899050"/>
            <a:ext cx="3999900" cy="21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>
            <a:spLocks noGrp="1"/>
          </p:cNvSpPr>
          <p:nvPr>
            <p:ph type="pic" idx="2"/>
          </p:nvPr>
        </p:nvSpPr>
        <p:spPr>
          <a:xfrm>
            <a:off x="5681800" y="0"/>
            <a:ext cx="3462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15100" y="1344750"/>
            <a:ext cx="2894400" cy="11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15150" y="2798550"/>
            <a:ext cx="28944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7101300" y="0"/>
            <a:ext cx="2042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>
            <a:spLocks noGrp="1"/>
          </p:cNvSpPr>
          <p:nvPr>
            <p:ph type="pic" idx="3"/>
          </p:nvPr>
        </p:nvSpPr>
        <p:spPr>
          <a:xfrm>
            <a:off x="5058600" y="0"/>
            <a:ext cx="2042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714013" y="131696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366323" y="1862196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366323" y="1377400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711838" y="349301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356248" y="4038238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356248" y="3553449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4970864" y="131697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5618209" y="1862208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18209" y="137740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8689" y="349302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616034" y="40382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16034" y="35534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720000" y="1564250"/>
            <a:ext cx="3828300" cy="27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>
            <a:spLocks noGrp="1"/>
          </p:cNvSpPr>
          <p:nvPr>
            <p:ph type="pic" idx="2"/>
          </p:nvPr>
        </p:nvSpPr>
        <p:spPr>
          <a:xfrm>
            <a:off x="5030050" y="1371600"/>
            <a:ext cx="3393900" cy="323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1"/>
          <p:cNvCxnSpPr/>
          <p:nvPr/>
        </p:nvCxnSpPr>
        <p:spPr>
          <a:xfrm>
            <a:off x="718650" y="1377400"/>
            <a:ext cx="0" cy="37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31"/>
          <p:cNvCxnSpPr/>
          <p:nvPr/>
        </p:nvCxnSpPr>
        <p:spPr>
          <a:xfrm>
            <a:off x="8424000" y="1377400"/>
            <a:ext cx="0" cy="37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4424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9407" y="4522841"/>
            <a:ext cx="413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  <a:latin typeface="Great Vibes" panose="020B0604020202020204" charset="0"/>
              </a:rPr>
              <a:t>E-commerce website for online store</a:t>
            </a:r>
            <a:endParaRPr lang="en-US" sz="2800" dirty="0">
              <a:solidFill>
                <a:schemeClr val="accent3"/>
              </a:solidFill>
              <a:latin typeface="Great Vibes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2219" y="4784451"/>
            <a:ext cx="344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1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863" y="929385"/>
            <a:ext cx="396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1.Project Development Environment:</a:t>
            </a:r>
            <a:endParaRPr lang="en-US" b="1" dirty="0">
              <a:solidFill>
                <a:schemeClr val="accent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606" y="1553497"/>
            <a:ext cx="5132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.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864" y="2493946"/>
            <a:ext cx="6990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2.Google Fonts</a:t>
            </a:r>
          </a:p>
          <a:p>
            <a:endParaRPr lang="en-US" b="1" dirty="0">
              <a:solidFill>
                <a:schemeClr val="accent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Google Fonts is a free library of web-optimized fonts that helps </a:t>
            </a:r>
            <a:r>
              <a:rPr lang="en-US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E-commerce </a:t>
            </a:r>
            <a:r>
              <a:rPr lang="en-US" dirty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websites improve their design and readability. By integrating custom fonts, you can enhance the user experience and give your site a distinctive look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59742" y="255639"/>
            <a:ext cx="270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References:</a:t>
            </a:r>
            <a:endParaRPr lang="en-US" sz="1800" dirty="0">
              <a:solidFill>
                <a:schemeClr val="accent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864" y="3878941"/>
            <a:ext cx="53979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 W3Schools:</a:t>
            </a:r>
            <a:br>
              <a:rPr lang="en-US" b="1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b="1" dirty="0">
              <a:solidFill>
                <a:schemeClr val="accent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beginner-friendly platform providing step-by-step tutorials and interactive examples for HTML and CSS. Ideal for quick learning and referencing specific topics.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5625" y="4571438"/>
            <a:ext cx="66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10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1823" y="1273860"/>
            <a:ext cx="8116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Our </a:t>
            </a:r>
            <a:r>
              <a:rPr lang="en-US" dirty="0">
                <a:solidFill>
                  <a:schemeClr val="accent5"/>
                </a:solidFill>
              </a:rPr>
              <a:t>project was developed using Visual Studio Code (VS Code), leveraging its powerful features, including an integrated terminal, extensive library of extensions, and seamless version control through </a:t>
            </a:r>
            <a:r>
              <a:rPr lang="en-US" dirty="0" smtClean="0">
                <a:solidFill>
                  <a:schemeClr val="accent5"/>
                </a:solidFill>
              </a:rPr>
              <a:t>GitHub. </a:t>
            </a:r>
            <a:r>
              <a:rPr lang="en-US" dirty="0">
                <a:solidFill>
                  <a:schemeClr val="accent5"/>
                </a:solidFill>
              </a:rPr>
              <a:t>The choice of VS Code enhanced our productivity, provided a robust development environment, and streamlined the collaboration process throughout the project's lifecycle</a:t>
            </a:r>
            <a:r>
              <a:rPr lang="en-US" dirty="0" smtClean="0">
                <a:solidFill>
                  <a:schemeClr val="accent5"/>
                </a:solidFill>
              </a:rPr>
              <a:t>.</a:t>
            </a:r>
            <a:endParaRPr 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226" r="32908"/>
          <a:stretch/>
        </p:blipFill>
        <p:spPr>
          <a:xfrm>
            <a:off x="5681800" y="0"/>
            <a:ext cx="3462298" cy="5143501"/>
          </a:xfrm>
          <a:prstGeom prst="rect">
            <a:avLst/>
          </a:prstGeom>
        </p:spPr>
      </p:pic>
      <p:cxnSp>
        <p:nvCxnSpPr>
          <p:cNvPr id="249" name="Google Shape;249;p43">
            <a:hlinkClick r:id="" action="ppaction://hlinkshowjump?jump=nextslide"/>
          </p:cNvPr>
          <p:cNvCxnSpPr/>
          <p:nvPr/>
        </p:nvCxnSpPr>
        <p:spPr>
          <a:xfrm>
            <a:off x="8275625" y="377900"/>
            <a:ext cx="509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43"/>
          <p:cNvCxnSpPr/>
          <p:nvPr/>
        </p:nvCxnSpPr>
        <p:spPr>
          <a:xfrm>
            <a:off x="718650" y="1377400"/>
            <a:ext cx="0" cy="37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1337187" y="658761"/>
            <a:ext cx="2831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Conclusion :</a:t>
            </a:r>
            <a:endParaRPr lang="en-US" sz="1600" b="1" i="1" u="sng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0877" y="1474839"/>
            <a:ext cx="3834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Seamless Shopping Experience:</a:t>
            </a:r>
          </a:p>
          <a:p>
            <a:endParaRPr lang="en-US" i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Source Sans Pro" pitchFamily="34" charset="-122"/>
              <a:cs typeface="Arial" panose="020B0604020202020204" pitchFamily="34" charset="0"/>
            </a:endParaRPr>
          </a:p>
          <a:p>
            <a:r>
              <a:rPr lang="en-US" i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The </a:t>
            </a:r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e-commerce website will provide customers with a streamlined and enjoyable shopping experience, catering to their clothing preferences and size requirements</a:t>
            </a:r>
            <a:r>
              <a:rPr lang="en-US" i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</a:p>
          <a:p>
            <a:endParaRPr lang="en-US" i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Source Sans Pro" pitchFamily="34" charset="-122"/>
              <a:cs typeface="Arial" panose="020B0604020202020204" pitchFamily="34" charset="0"/>
            </a:endParaRPr>
          </a:p>
          <a:p>
            <a:endParaRPr lang="en-US" i="1" dirty="0" smtClean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Source Sans Pro" pitchFamily="34" charset="-122"/>
              <a:cs typeface="Arial" panose="020B0604020202020204" pitchFamily="34" charset="0"/>
            </a:endParaRPr>
          </a:p>
          <a:p>
            <a:r>
              <a:rPr lang="en-US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Increased </a:t>
            </a:r>
            <a:r>
              <a:rPr lang="en-US" i="1" u="sng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I </a:t>
            </a:r>
            <a:r>
              <a:rPr lang="en-US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Customer </a:t>
            </a:r>
            <a:r>
              <a:rPr lang="en-US" i="1" u="sng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Lora" pitchFamily="34" charset="-122"/>
                <a:cs typeface="Arial" panose="020B0604020202020204" pitchFamily="34" charset="0"/>
              </a:rPr>
              <a:t>Satisfaction:</a:t>
            </a:r>
          </a:p>
          <a:p>
            <a:endParaRPr lang="en-US" i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Source Sans Pro" pitchFamily="34" charset="-122"/>
              <a:cs typeface="Arial" panose="020B0604020202020204" pitchFamily="34" charset="0"/>
            </a:endParaRPr>
          </a:p>
          <a:p>
            <a:r>
              <a:rPr lang="en-US" i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By </a:t>
            </a:r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offering a wide range of clothing options, secure transactions, and responsive design, the website aims to enhance customer satisfaction and loyalty.</a:t>
            </a:r>
            <a:endParaRPr lang="en-US" i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701" y="4835723"/>
            <a:ext cx="501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11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Project  Team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r>
              <a:rPr lang="en-US" dirty="0">
                <a:latin typeface="Great Vibes" panose="020B0604020202020204" charset="0"/>
              </a:rPr>
              <a:t/>
            </a:r>
            <a:br>
              <a:rPr lang="en-US" dirty="0">
                <a:latin typeface="Great Vibes" panose="020B0604020202020204" charset="0"/>
              </a:rPr>
            </a:br>
            <a:endParaRPr dirty="0"/>
          </a:p>
        </p:txBody>
      </p:sp>
      <p:cxnSp>
        <p:nvCxnSpPr>
          <p:cNvPr id="188" name="Google Shape;188;p38"/>
          <p:cNvCxnSpPr/>
          <p:nvPr/>
        </p:nvCxnSpPr>
        <p:spPr>
          <a:xfrm>
            <a:off x="715100" y="1645225"/>
            <a:ext cx="0" cy="348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38"/>
          <p:cNvSpPr txBox="1">
            <a:spLocks noGrp="1"/>
          </p:cNvSpPr>
          <p:nvPr>
            <p:ph type="subTitle" idx="1"/>
          </p:nvPr>
        </p:nvSpPr>
        <p:spPr>
          <a:xfrm>
            <a:off x="872836" y="1174172"/>
            <a:ext cx="3675464" cy="3181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eat Vibes" panose="020B0604020202020204" charset="0"/>
              </a:rPr>
              <a:t>Group Leader: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Great Vibes" panose="020B0604020202020204" charset="0"/>
              </a:rPr>
              <a:t>ArizaIqbal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Great Vibe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eat Vibes" panose="020B0604020202020204" charset="0"/>
              </a:rPr>
              <a:t>Team Members: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Great Vibes" panose="020B0604020202020204" charset="0"/>
              </a:rPr>
              <a:t>Laiba Jamil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Great Vibes" panose="020B0604020202020204" charset="0"/>
              </a:rPr>
              <a:t>Armeen Azam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Great Vibes" panose="020B0604020202020204" charset="0"/>
              </a:rPr>
              <a:t>Manahil Abbas</a:t>
            </a:r>
            <a:endParaRPr sz="2800" dirty="0">
              <a:latin typeface="Great Vibes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00" y="1485900"/>
            <a:ext cx="4402979" cy="2400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53175" y="4824348"/>
            <a:ext cx="298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2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199" name="Google Shape;199;p39"/>
          <p:cNvCxnSpPr/>
          <p:nvPr/>
        </p:nvCxnSpPr>
        <p:spPr>
          <a:xfrm>
            <a:off x="4646998" y="462751"/>
            <a:ext cx="0" cy="421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9">
            <a:hlinkClick r:id="" action="ppaction://hlinkshowjump?jump=nextslide"/>
          </p:cNvPr>
          <p:cNvCxnSpPr/>
          <p:nvPr/>
        </p:nvCxnSpPr>
        <p:spPr>
          <a:xfrm>
            <a:off x="8275625" y="377900"/>
            <a:ext cx="509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32" y="1"/>
            <a:ext cx="4105968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445" y="658761"/>
            <a:ext cx="345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  <a:latin typeface="Great Vibes" panose="020B0604020202020204" charset="0"/>
                <a:ea typeface="Open Sans" panose="020B0604020202020204" charset="0"/>
                <a:cs typeface="Open Sans" panose="020B0604020202020204" charset="0"/>
              </a:rPr>
              <a:t>Technology Stack:</a:t>
            </a:r>
            <a:endParaRPr lang="en-US" sz="3600" dirty="0">
              <a:solidFill>
                <a:schemeClr val="accent3"/>
              </a:solidFill>
              <a:latin typeface="Great Vibe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5" y="1659686"/>
            <a:ext cx="669216" cy="669216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04" y="1659686"/>
            <a:ext cx="687956" cy="598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097" y="2802194"/>
            <a:ext cx="94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HTML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7099" y="2815004"/>
            <a:ext cx="927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5631" y="3456672"/>
            <a:ext cx="1927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Structured markup for the website's content and layout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2037" y="3458465"/>
            <a:ext cx="2025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Styling and visual presentation of the website</a:t>
            </a:r>
            <a:r>
              <a:rPr lang="en-US" i="1" dirty="0">
                <a:solidFill>
                  <a:srgbClr val="3A36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5631" y="4835723"/>
            <a:ext cx="275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3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subTitle" idx="3"/>
          </p:nvPr>
        </p:nvSpPr>
        <p:spPr>
          <a:xfrm>
            <a:off x="1199895" y="768331"/>
            <a:ext cx="28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Men’s Corner:</a:t>
            </a:r>
            <a:endParaRPr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623601" y="768331"/>
            <a:ext cx="644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1"/>
          </p:nvPr>
        </p:nvSpPr>
        <p:spPr>
          <a:xfrm>
            <a:off x="1513808" y="1253131"/>
            <a:ext cx="280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Browse the latest styles for him, from casual tees to tailored suits</a:t>
            </a:r>
            <a:r>
              <a:rPr lang="en-US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40"/>
          <p:cNvSpPr txBox="1">
            <a:spLocks noGrp="1"/>
          </p:cNvSpPr>
          <p:nvPr>
            <p:ph type="title" idx="2"/>
          </p:nvPr>
        </p:nvSpPr>
        <p:spPr>
          <a:xfrm>
            <a:off x="522465" y="199803"/>
            <a:ext cx="6851730" cy="444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reat Vibes"/>
                <a:ea typeface="Great Vibes"/>
                <a:cs typeface="Great Vibes"/>
                <a:sym typeface="Great Vibes"/>
              </a:rPr>
              <a:t>T</a:t>
            </a:r>
            <a:r>
              <a:rPr lang="en" dirty="0"/>
              <a:t>ABLE OF CONTENTS</a:t>
            </a:r>
            <a:endParaRPr dirty="0"/>
          </a:p>
        </p:txBody>
      </p:sp>
      <p:cxnSp>
        <p:nvCxnSpPr>
          <p:cNvPr id="220" name="Google Shape;220;p40"/>
          <p:cNvCxnSpPr/>
          <p:nvPr/>
        </p:nvCxnSpPr>
        <p:spPr>
          <a:xfrm>
            <a:off x="718650" y="1377400"/>
            <a:ext cx="0" cy="37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88" y="1807202"/>
            <a:ext cx="6378240" cy="31275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54065" y="4778477"/>
            <a:ext cx="38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4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396180" y="540773"/>
            <a:ext cx="6892413" cy="508266"/>
          </a:xfrm>
        </p:spPr>
        <p:txBody>
          <a:bodyPr/>
          <a:lstStyle/>
          <a:p>
            <a:pPr lvl="0"/>
            <a:r>
              <a:rPr lang="en-US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Kid’s Collection:</a:t>
            </a:r>
            <a:br>
              <a:rPr lang="en-US" i="1" u="sng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8155" y="1125680"/>
            <a:ext cx="2389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Outfit the whole family with our adorable children's line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9935" y="619432"/>
            <a:ext cx="80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 smtClean="0">
                <a:solidFill>
                  <a:schemeClr val="accent3"/>
                </a:solidFill>
                <a:latin typeface="Great Vibes" panose="020B0604020202020204" charset="0"/>
              </a:rPr>
              <a:t>02</a:t>
            </a:r>
            <a:endParaRPr lang="en-US" sz="3200" dirty="0">
              <a:solidFill>
                <a:schemeClr val="accent3"/>
              </a:solidFill>
              <a:latin typeface="Great Vibes" panose="020B06040202020202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5" y="1710455"/>
            <a:ext cx="7089058" cy="32254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44232" y="4581832"/>
            <a:ext cx="462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5071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199535" y="348112"/>
            <a:ext cx="6164825" cy="467118"/>
          </a:xfrm>
        </p:spPr>
        <p:txBody>
          <a:bodyPr/>
          <a:lstStyle/>
          <a:p>
            <a:pPr lvl="0"/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Women’s Boutique:</a:t>
            </a:r>
            <a:b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2619" y="994443"/>
            <a:ext cx="2408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Discover on-trend fashions that flatter every figure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8929" y="348112"/>
            <a:ext cx="550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3200" dirty="0">
                <a:solidFill>
                  <a:schemeClr val="accent3"/>
                </a:solidFill>
                <a:latin typeface="Great Vibes" panose="020B0604020202020204" charset="0"/>
              </a:rPr>
              <a:t>03</a:t>
            </a:r>
          </a:p>
          <a:p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08" y="1619643"/>
            <a:ext cx="6302477" cy="30672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72052" y="4800312"/>
            <a:ext cx="31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6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119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63329" y="530942"/>
            <a:ext cx="352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Contact Us Section:</a:t>
            </a:r>
            <a:endParaRPr lang="en-US" sz="1800" dirty="0">
              <a:solidFill>
                <a:schemeClr val="accent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78" y="515553"/>
            <a:ext cx="580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  <a:latin typeface="Great Vibes" panose="020B0604020202020204" charset="0"/>
              </a:rPr>
              <a:t>04</a:t>
            </a:r>
            <a:endParaRPr lang="en-US" sz="2000" dirty="0">
              <a:solidFill>
                <a:schemeClr val="accent3"/>
              </a:solidFill>
              <a:latin typeface="Great Vibes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078" y="915663"/>
            <a:ext cx="3382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Customers will easily communicate with us through the contact us page.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81652"/>
            <a:ext cx="6931742" cy="33705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45910" y="4719484"/>
            <a:ext cx="511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22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4400" y="157317"/>
            <a:ext cx="29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Men Product </a:t>
            </a:r>
            <a:r>
              <a:rPr lang="en-US" dirty="0" smtClean="0">
                <a:solidFill>
                  <a:schemeClr val="accent5"/>
                </a:solidFill>
              </a:rPr>
              <a:t>: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5" y="1831844"/>
            <a:ext cx="6479458" cy="31760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0272" y="662293"/>
            <a:ext cx="3097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Also when click on specific product it opens as a separate product with different size and add to cart option in all three sections men women and kid.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2387" y="4670323"/>
            <a:ext cx="33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8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4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Great Vibes" panose="020B0604020202020204" charset="0"/>
              </a:rPr>
              <a:t>From Where we got the idea?</a:t>
            </a:r>
            <a:endParaRPr sz="3600" dirty="0">
              <a:latin typeface="Great Vibes" panose="020B0604020202020204" charset="0"/>
            </a:endParaRPr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1"/>
          </p:nvPr>
        </p:nvSpPr>
        <p:spPr>
          <a:xfrm>
            <a:off x="1103122" y="1377400"/>
            <a:ext cx="3039000" cy="30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got the idea for this project by observing the growing popularity of online shopping and identifying the challenges faced by the customers, So we decided to focus on a clothing store that organizes products by gender and size.</a:t>
            </a:r>
          </a:p>
          <a:p>
            <a:pPr marL="0" indent="0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Additionally our interest in fashion and the opportunity to apply our web development </a:t>
            </a:r>
            <a:r>
              <a:rPr lang="en-US" i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</a:t>
            </a:r>
            <a:r>
              <a:rPr lang="en-US" i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HTML </a:t>
            </a:r>
            <a:r>
              <a:rPr lang="en-US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and CSS motivated us to create a user-friendly platform tailored to customer needs.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1" name="Google Shape;231;p41"/>
          <p:cNvCxnSpPr/>
          <p:nvPr/>
        </p:nvCxnSpPr>
        <p:spPr>
          <a:xfrm>
            <a:off x="718650" y="1377400"/>
            <a:ext cx="0" cy="37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23" y="1773984"/>
            <a:ext cx="4575515" cy="1981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8170606" y="4513006"/>
            <a:ext cx="45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nicity by Slidesgo ">
  <a:themeElements>
    <a:clrScheme name="Simple Light">
      <a:dk1>
        <a:srgbClr val="FFFDFD"/>
      </a:dk1>
      <a:lt1>
        <a:srgbClr val="181818"/>
      </a:lt1>
      <a:dk2>
        <a:srgbClr val="404040"/>
      </a:dk2>
      <a:lt2>
        <a:srgbClr val="737373"/>
      </a:lt2>
      <a:accent1>
        <a:srgbClr val="A5A5A5"/>
      </a:accent1>
      <a:accent2>
        <a:srgbClr val="C6C6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D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394</Words>
  <Application>Microsoft Office PowerPoint</Application>
  <PresentationFormat>On-screen Show (16:9)</PresentationFormat>
  <Paragraphs>62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Lora</vt:lpstr>
      <vt:lpstr>Open Sans</vt:lpstr>
      <vt:lpstr>Great Vibes</vt:lpstr>
      <vt:lpstr>Arimo</vt:lpstr>
      <vt:lpstr>Arial</vt:lpstr>
      <vt:lpstr>Source Sans Pro</vt:lpstr>
      <vt:lpstr>Ethnicity by Slidesgo </vt:lpstr>
      <vt:lpstr>PowerPoint Presentation</vt:lpstr>
      <vt:lpstr>Project  Team: </vt:lpstr>
      <vt:lpstr>PowerPoint Presentation</vt:lpstr>
      <vt:lpstr>01</vt:lpstr>
      <vt:lpstr>Kid’s Collection: </vt:lpstr>
      <vt:lpstr>Women’s Boutique: </vt:lpstr>
      <vt:lpstr>PowerPoint Presentation</vt:lpstr>
      <vt:lpstr>PowerPoint Presentation</vt:lpstr>
      <vt:lpstr>From Where we got the idea?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website for Online clothing store</dc:title>
  <dc:creator>adminx</dc:creator>
  <cp:lastModifiedBy>adminx</cp:lastModifiedBy>
  <cp:revision>18</cp:revision>
  <dcterms:modified xsi:type="dcterms:W3CDTF">2024-11-28T19:36:04Z</dcterms:modified>
</cp:coreProperties>
</file>